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0" r:id="rId7"/>
    <p:sldId id="261" r:id="rId8"/>
    <p:sldId id="262" r:id="rId9"/>
    <p:sldId id="264" r:id="rId10"/>
    <p:sldId id="265" r:id="rId11"/>
    <p:sldId id="266" r:id="rId12"/>
    <p:sldId id="270" r:id="rId13"/>
    <p:sldId id="267" r:id="rId14"/>
    <p:sldId id="271" r:id="rId15"/>
    <p:sldId id="268" r:id="rId16"/>
    <p:sldId id="269" r:id="rId17"/>
  </p:sldIdLst>
  <p:sldSz cx="18288000" cy="10287000"/>
  <p:notesSz cx="6858000" cy="9144000"/>
  <p:embeddedFontLst>
    <p:embeddedFont>
      <p:font typeface="Lilita On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94622" autoAdjust="0"/>
  </p:normalViewPr>
  <p:slideViewPr>
    <p:cSldViewPr>
      <p:cViewPr varScale="1">
        <p:scale>
          <a:sx n="41" d="100"/>
          <a:sy n="41" d="100"/>
        </p:scale>
        <p:origin x="94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t="3964" b="3964"/>
          <a:stretch/>
        </p:blipFill>
        <p:spPr>
          <a:xfrm>
            <a:off x="-4648200" y="0"/>
            <a:ext cx="18288000" cy="10287000"/>
          </a:xfrm>
          <a:prstGeom prst="rect">
            <a:avLst/>
          </a:prstGeom>
        </p:spPr>
      </p:pic>
      <p:sp>
        <p:nvSpPr>
          <p:cNvPr id="3" name="Freeform 3"/>
          <p:cNvSpPr/>
          <p:nvPr/>
        </p:nvSpPr>
        <p:spPr>
          <a:xfrm>
            <a:off x="7157090" y="-1401078"/>
            <a:ext cx="17363364" cy="12631847"/>
          </a:xfrm>
          <a:custGeom>
            <a:avLst/>
            <a:gdLst/>
            <a:ahLst/>
            <a:cxnLst/>
            <a:rect l="l" t="t" r="r" b="b"/>
            <a:pathLst>
              <a:path w="17363364" h="12631847">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144000" y="3545285"/>
            <a:ext cx="8052382" cy="3560472"/>
          </a:xfrm>
          <a:prstGeom prst="rect">
            <a:avLst/>
          </a:prstGeom>
        </p:spPr>
        <p:txBody>
          <a:bodyPr lIns="0" tIns="0" rIns="0" bIns="0" rtlCol="0" anchor="t">
            <a:spAutoFit/>
          </a:bodyPr>
          <a:lstStyle/>
          <a:p>
            <a:pPr algn="r">
              <a:lnSpc>
                <a:spcPts val="9294"/>
              </a:lnSpc>
            </a:pPr>
            <a:r>
              <a:rPr lang="en-US" sz="8298">
                <a:solidFill>
                  <a:srgbClr val="FFFFFF"/>
                </a:solidFill>
                <a:latin typeface="Lilita One"/>
              </a:rPr>
              <a:t>DATA SCIENCE JOB SALARIES ANALYSIS</a:t>
            </a:r>
          </a:p>
        </p:txBody>
      </p:sp>
      <p:sp>
        <p:nvSpPr>
          <p:cNvPr id="5" name="TextBox 5"/>
          <p:cNvSpPr txBox="1"/>
          <p:nvPr/>
        </p:nvSpPr>
        <p:spPr>
          <a:xfrm>
            <a:off x="12725401" y="8724900"/>
            <a:ext cx="4470982" cy="446532"/>
          </a:xfrm>
          <a:prstGeom prst="rect">
            <a:avLst/>
          </a:prstGeom>
        </p:spPr>
        <p:txBody>
          <a:bodyPr wrap="square" lIns="0" tIns="0" rIns="0" bIns="0" rtlCol="0" anchor="t">
            <a:spAutoFit/>
          </a:bodyPr>
          <a:lstStyle/>
          <a:p>
            <a:pPr algn="r">
              <a:lnSpc>
                <a:spcPts val="3831"/>
              </a:lnSpc>
            </a:pPr>
            <a:r>
              <a:rPr lang="en-US" sz="2736" dirty="0">
                <a:solidFill>
                  <a:srgbClr val="FFFFFF"/>
                </a:solidFill>
                <a:latin typeface="Lilita One"/>
              </a:rPr>
              <a:t>By Himanshu Nagapure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85237" y="610500"/>
            <a:ext cx="6187858" cy="1380281"/>
          </a:xfrm>
          <a:prstGeom prst="rect">
            <a:avLst/>
          </a:prstGeom>
        </p:spPr>
        <p:txBody>
          <a:bodyPr lIns="0" tIns="0" rIns="0" bIns="0" rtlCol="0" anchor="t">
            <a:spAutoFit/>
          </a:bodyPr>
          <a:lstStyle/>
          <a:p>
            <a:pPr algn="ctr">
              <a:lnSpc>
                <a:spcPts val="5389"/>
              </a:lnSpc>
            </a:pPr>
            <a:r>
              <a:rPr lang="en-US" sz="4811">
                <a:solidFill>
                  <a:srgbClr val="000000"/>
                </a:solidFill>
                <a:latin typeface="Lilita One"/>
              </a:rPr>
              <a:t>BIVARIATE </a:t>
            </a:r>
          </a:p>
          <a:p>
            <a:pPr algn="ctr">
              <a:lnSpc>
                <a:spcPts val="5389"/>
              </a:lnSpc>
            </a:pPr>
            <a:r>
              <a:rPr lang="en-US" sz="4811">
                <a:solidFill>
                  <a:srgbClr val="000000"/>
                </a:solidFill>
                <a:latin typeface="Lilita One"/>
              </a:rPr>
              <a:t>ANALYSIS</a:t>
            </a:r>
          </a:p>
        </p:txBody>
      </p:sp>
      <p:sp>
        <p:nvSpPr>
          <p:cNvPr id="7" name="TextBox 7"/>
          <p:cNvSpPr txBox="1"/>
          <p:nvPr/>
        </p:nvSpPr>
        <p:spPr>
          <a:xfrm>
            <a:off x="10820400" y="2156777"/>
            <a:ext cx="5972724"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EMPLOYMENT TYPEVS SALARY</a:t>
            </a:r>
          </a:p>
        </p:txBody>
      </p:sp>
      <p:sp>
        <p:nvSpPr>
          <p:cNvPr id="8" name="TextBox 8"/>
          <p:cNvSpPr txBox="1"/>
          <p:nvPr/>
        </p:nvSpPr>
        <p:spPr>
          <a:xfrm>
            <a:off x="1295400" y="2156778"/>
            <a:ext cx="6010966" cy="490855"/>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SALARY BY EXPERIENCE LEVEL</a:t>
            </a:r>
          </a:p>
        </p:txBody>
      </p:sp>
      <p:pic>
        <p:nvPicPr>
          <p:cNvPr id="10" name="Picture 9">
            <a:extLst>
              <a:ext uri="{FF2B5EF4-FFF2-40B4-BE49-F238E27FC236}">
                <a16:creationId xmlns:a16="http://schemas.microsoft.com/office/drawing/2014/main" id="{EABD855D-FCD6-72ED-0095-A819D7B499D3}"/>
              </a:ext>
            </a:extLst>
          </p:cNvPr>
          <p:cNvPicPr>
            <a:picLocks noChangeAspect="1"/>
          </p:cNvPicPr>
          <p:nvPr/>
        </p:nvPicPr>
        <p:blipFill>
          <a:blip r:embed="rId6"/>
          <a:stretch>
            <a:fillRect/>
          </a:stretch>
        </p:blipFill>
        <p:spPr>
          <a:xfrm>
            <a:off x="515689" y="2647633"/>
            <a:ext cx="8399711" cy="5370307"/>
          </a:xfrm>
          <a:prstGeom prst="rect">
            <a:avLst/>
          </a:prstGeom>
        </p:spPr>
      </p:pic>
      <p:sp>
        <p:nvSpPr>
          <p:cNvPr id="11" name="TextBox 10">
            <a:extLst>
              <a:ext uri="{FF2B5EF4-FFF2-40B4-BE49-F238E27FC236}">
                <a16:creationId xmlns:a16="http://schemas.microsoft.com/office/drawing/2014/main" id="{0935C4D9-9349-57F9-99FC-89D0DBA64C55}"/>
              </a:ext>
            </a:extLst>
          </p:cNvPr>
          <p:cNvSpPr txBox="1"/>
          <p:nvPr/>
        </p:nvSpPr>
        <p:spPr>
          <a:xfrm>
            <a:off x="515689" y="7747544"/>
            <a:ext cx="8628311" cy="2585323"/>
          </a:xfrm>
          <a:prstGeom prst="rect">
            <a:avLst/>
          </a:prstGeom>
          <a:noFill/>
        </p:spPr>
        <p:txBody>
          <a:bodyPr wrap="square" rtlCol="0">
            <a:spAutoFit/>
          </a:bodyPr>
          <a:lstStyle/>
          <a:p>
            <a:pPr algn="l"/>
            <a:r>
              <a:rPr lang="en-US" b="0" i="0" dirty="0">
                <a:effectLst/>
                <a:latin typeface="system-ui"/>
              </a:rPr>
              <a:t>Insights:</a:t>
            </a:r>
          </a:p>
          <a:p>
            <a:pPr algn="l"/>
            <a:endParaRPr lang="en-US" sz="1200" b="0" i="0" dirty="0">
              <a:effectLst/>
              <a:latin typeface="system-ui"/>
            </a:endParaRPr>
          </a:p>
          <a:p>
            <a:pPr algn="l">
              <a:buFont typeface="Arial" panose="020B0604020202020204" pitchFamily="34" charset="0"/>
              <a:buChar char="•"/>
            </a:pPr>
            <a:r>
              <a:rPr lang="en-US" b="0" i="0" dirty="0">
                <a:effectLst/>
                <a:latin typeface="system-ui"/>
              </a:rPr>
              <a:t> More experience leads to higher pay, but the variation in salaries suggests that factors like company, location, and industry may also play a role.</a:t>
            </a:r>
          </a:p>
          <a:p>
            <a:pPr algn="l">
              <a:buFont typeface="Arial" panose="020B0604020202020204" pitchFamily="34" charset="0"/>
              <a:buChar char="•"/>
            </a:pPr>
            <a:r>
              <a:rPr lang="en-US" b="0" i="0" dirty="0">
                <a:effectLst/>
                <a:latin typeface="system-ui"/>
              </a:rPr>
              <a:t> Some professionals earn significantly higher salaries, possibly due to niche expertise or leadership roles.</a:t>
            </a:r>
          </a:p>
          <a:p>
            <a:pPr algn="l">
              <a:buFont typeface="Arial" panose="020B0604020202020204" pitchFamily="34" charset="0"/>
              <a:buChar char="•"/>
            </a:pPr>
            <a:r>
              <a:rPr lang="en-US" b="0" i="0" dirty="0">
                <a:effectLst/>
                <a:latin typeface="system-ui"/>
              </a:rPr>
              <a:t> Entry-level salaries are relatively low, reinforcing the need for experience and skill growth in the field.</a:t>
            </a:r>
          </a:p>
          <a:p>
            <a:endParaRPr lang="en-IN" dirty="0"/>
          </a:p>
        </p:txBody>
      </p:sp>
      <p:pic>
        <p:nvPicPr>
          <p:cNvPr id="13" name="Picture 12">
            <a:extLst>
              <a:ext uri="{FF2B5EF4-FFF2-40B4-BE49-F238E27FC236}">
                <a16:creationId xmlns:a16="http://schemas.microsoft.com/office/drawing/2014/main" id="{59E91763-1E00-0741-4884-7FC359305CD0}"/>
              </a:ext>
            </a:extLst>
          </p:cNvPr>
          <p:cNvPicPr>
            <a:picLocks noChangeAspect="1"/>
          </p:cNvPicPr>
          <p:nvPr/>
        </p:nvPicPr>
        <p:blipFill>
          <a:blip r:embed="rId7"/>
          <a:stretch>
            <a:fillRect/>
          </a:stretch>
        </p:blipFill>
        <p:spPr>
          <a:xfrm>
            <a:off x="9673870" y="2647633"/>
            <a:ext cx="7738794" cy="4991736"/>
          </a:xfrm>
          <a:prstGeom prst="rect">
            <a:avLst/>
          </a:prstGeom>
        </p:spPr>
      </p:pic>
      <p:sp>
        <p:nvSpPr>
          <p:cNvPr id="14" name="TextBox 13">
            <a:extLst>
              <a:ext uri="{FF2B5EF4-FFF2-40B4-BE49-F238E27FC236}">
                <a16:creationId xmlns:a16="http://schemas.microsoft.com/office/drawing/2014/main" id="{042A1087-FAAE-8A58-D0AD-C19003684D92}"/>
              </a:ext>
            </a:extLst>
          </p:cNvPr>
          <p:cNvSpPr txBox="1"/>
          <p:nvPr/>
        </p:nvSpPr>
        <p:spPr>
          <a:xfrm>
            <a:off x="9673870" y="7728813"/>
            <a:ext cx="8610600" cy="1384995"/>
          </a:xfrm>
          <a:prstGeom prst="rect">
            <a:avLst/>
          </a:prstGeom>
          <a:noFill/>
        </p:spPr>
        <p:txBody>
          <a:bodyPr wrap="square" rtlCol="0">
            <a:spAutoFit/>
          </a:bodyPr>
          <a:lstStyle/>
          <a:p>
            <a:r>
              <a:rPr lang="en-US" dirty="0"/>
              <a:t>Insights:</a:t>
            </a:r>
          </a:p>
          <a:p>
            <a:endParaRPr lang="en-US" sz="1200" dirty="0"/>
          </a:p>
          <a:p>
            <a:pPr algn="l">
              <a:buFont typeface="Arial" panose="020B0604020202020204" pitchFamily="34" charset="0"/>
              <a:buChar char="•"/>
            </a:pPr>
            <a:r>
              <a:rPr lang="en-US" b="0" i="0" dirty="0">
                <a:effectLst/>
                <a:latin typeface="system-ui"/>
              </a:rPr>
              <a:t> Contractors earn the most but have the highest salary variation.</a:t>
            </a:r>
          </a:p>
          <a:p>
            <a:pPr algn="l">
              <a:buFont typeface="Arial" panose="020B0604020202020204" pitchFamily="34" charset="0"/>
              <a:buChar char="•"/>
            </a:pPr>
            <a:r>
              <a:rPr lang="en-US" b="0" i="0" dirty="0">
                <a:effectLst/>
                <a:latin typeface="system-ui"/>
              </a:rPr>
              <a:t> Full-time employees have stable salaries with people with high-salaries than any others.</a:t>
            </a:r>
          </a:p>
          <a:p>
            <a:pPr algn="l">
              <a:buFont typeface="Arial" panose="020B0604020202020204" pitchFamily="34" charset="0"/>
              <a:buChar char="•"/>
            </a:pPr>
            <a:r>
              <a:rPr lang="en-US" b="0" i="0" dirty="0">
                <a:effectLst/>
                <a:latin typeface="system-ui"/>
              </a:rPr>
              <a:t> Part-time and freelancers earn the least, with lower salary variability.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85237" y="610500"/>
            <a:ext cx="6187858" cy="1380281"/>
          </a:xfrm>
          <a:prstGeom prst="rect">
            <a:avLst/>
          </a:prstGeom>
        </p:spPr>
        <p:txBody>
          <a:bodyPr lIns="0" tIns="0" rIns="0" bIns="0" rtlCol="0" anchor="t">
            <a:spAutoFit/>
          </a:bodyPr>
          <a:lstStyle/>
          <a:p>
            <a:pPr algn="ctr">
              <a:lnSpc>
                <a:spcPts val="5389"/>
              </a:lnSpc>
            </a:pPr>
            <a:r>
              <a:rPr lang="en-US" sz="4811">
                <a:solidFill>
                  <a:srgbClr val="000000"/>
                </a:solidFill>
                <a:latin typeface="Lilita One"/>
              </a:rPr>
              <a:t>BIVARIATE </a:t>
            </a:r>
          </a:p>
          <a:p>
            <a:pPr algn="ctr">
              <a:lnSpc>
                <a:spcPts val="5389"/>
              </a:lnSpc>
            </a:pPr>
            <a:r>
              <a:rPr lang="en-US" sz="4811">
                <a:solidFill>
                  <a:srgbClr val="000000"/>
                </a:solidFill>
                <a:latin typeface="Lilita One"/>
              </a:rPr>
              <a:t>ANALYSIS</a:t>
            </a:r>
          </a:p>
        </p:txBody>
      </p:sp>
      <p:sp>
        <p:nvSpPr>
          <p:cNvPr id="7" name="TextBox 7"/>
          <p:cNvSpPr txBox="1"/>
          <p:nvPr/>
        </p:nvSpPr>
        <p:spPr>
          <a:xfrm>
            <a:off x="2321645" y="2169679"/>
            <a:ext cx="5972724"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SALARY BY COMPANY SIZE</a:t>
            </a:r>
          </a:p>
        </p:txBody>
      </p:sp>
      <p:sp>
        <p:nvSpPr>
          <p:cNvPr id="8" name="TextBox 8"/>
          <p:cNvSpPr txBox="1"/>
          <p:nvPr/>
        </p:nvSpPr>
        <p:spPr>
          <a:xfrm>
            <a:off x="9633276" y="804999"/>
            <a:ext cx="6010966"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LOCATION</a:t>
            </a:r>
          </a:p>
        </p:txBody>
      </p:sp>
      <p:pic>
        <p:nvPicPr>
          <p:cNvPr id="10" name="Picture 9">
            <a:extLst>
              <a:ext uri="{FF2B5EF4-FFF2-40B4-BE49-F238E27FC236}">
                <a16:creationId xmlns:a16="http://schemas.microsoft.com/office/drawing/2014/main" id="{EC8F8F9A-712E-7DF2-0203-94A75B7F945E}"/>
              </a:ext>
            </a:extLst>
          </p:cNvPr>
          <p:cNvPicPr>
            <a:picLocks noChangeAspect="1"/>
          </p:cNvPicPr>
          <p:nvPr/>
        </p:nvPicPr>
        <p:blipFill>
          <a:blip r:embed="rId6"/>
          <a:stretch>
            <a:fillRect/>
          </a:stretch>
        </p:blipFill>
        <p:spPr>
          <a:xfrm>
            <a:off x="666750" y="2839432"/>
            <a:ext cx="8442694" cy="5277889"/>
          </a:xfrm>
          <a:prstGeom prst="rect">
            <a:avLst/>
          </a:prstGeom>
        </p:spPr>
      </p:pic>
      <p:sp>
        <p:nvSpPr>
          <p:cNvPr id="11" name="TextBox 10">
            <a:extLst>
              <a:ext uri="{FF2B5EF4-FFF2-40B4-BE49-F238E27FC236}">
                <a16:creationId xmlns:a16="http://schemas.microsoft.com/office/drawing/2014/main" id="{54EDD17D-1AA5-E462-69BD-A1C33D50EC77}"/>
              </a:ext>
            </a:extLst>
          </p:cNvPr>
          <p:cNvSpPr txBox="1"/>
          <p:nvPr/>
        </p:nvSpPr>
        <p:spPr>
          <a:xfrm>
            <a:off x="666750" y="8310555"/>
            <a:ext cx="9086850" cy="1384995"/>
          </a:xfrm>
          <a:prstGeom prst="rect">
            <a:avLst/>
          </a:prstGeom>
          <a:noFill/>
        </p:spPr>
        <p:txBody>
          <a:bodyPr wrap="square" rtlCol="0">
            <a:spAutoFit/>
          </a:bodyPr>
          <a:lstStyle/>
          <a:p>
            <a:r>
              <a:rPr lang="en-US" dirty="0"/>
              <a:t>Insights:</a:t>
            </a:r>
          </a:p>
          <a:p>
            <a:endParaRPr lang="en-US" sz="1200" dirty="0"/>
          </a:p>
          <a:p>
            <a:pPr algn="l"/>
            <a:r>
              <a:rPr lang="en-US" b="0" i="0" dirty="0">
                <a:effectLst/>
                <a:latin typeface="system-ui"/>
              </a:rPr>
              <a:t>The salary trend in medium-sized companies is increasing compared to small and large companies. The salary line in large companies is not fluctuating as much as in medium-sized companies.</a:t>
            </a:r>
          </a:p>
        </p:txBody>
      </p:sp>
      <p:pic>
        <p:nvPicPr>
          <p:cNvPr id="13" name="Picture 12">
            <a:extLst>
              <a:ext uri="{FF2B5EF4-FFF2-40B4-BE49-F238E27FC236}">
                <a16:creationId xmlns:a16="http://schemas.microsoft.com/office/drawing/2014/main" id="{7B4FEBD9-5154-4114-AF74-81E5902F0F39}"/>
              </a:ext>
            </a:extLst>
          </p:cNvPr>
          <p:cNvPicPr>
            <a:picLocks noChangeAspect="1"/>
          </p:cNvPicPr>
          <p:nvPr/>
        </p:nvPicPr>
        <p:blipFill>
          <a:blip r:embed="rId7"/>
          <a:stretch>
            <a:fillRect/>
          </a:stretch>
        </p:blipFill>
        <p:spPr>
          <a:xfrm>
            <a:off x="9573940" y="1460537"/>
            <a:ext cx="7898416" cy="4296307"/>
          </a:xfrm>
          <a:prstGeom prst="rect">
            <a:avLst/>
          </a:prstGeom>
        </p:spPr>
      </p:pic>
      <p:pic>
        <p:nvPicPr>
          <p:cNvPr id="15" name="Picture 14">
            <a:extLst>
              <a:ext uri="{FF2B5EF4-FFF2-40B4-BE49-F238E27FC236}">
                <a16:creationId xmlns:a16="http://schemas.microsoft.com/office/drawing/2014/main" id="{B548E663-819D-6564-42C3-F1268C4BCCB9}"/>
              </a:ext>
            </a:extLst>
          </p:cNvPr>
          <p:cNvPicPr>
            <a:picLocks noChangeAspect="1"/>
          </p:cNvPicPr>
          <p:nvPr/>
        </p:nvPicPr>
        <p:blipFill>
          <a:blip r:embed="rId8"/>
          <a:stretch>
            <a:fillRect/>
          </a:stretch>
        </p:blipFill>
        <p:spPr>
          <a:xfrm>
            <a:off x="9753601" y="5780187"/>
            <a:ext cx="7718754" cy="41022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A5F11-9EE0-B402-6723-36DB4B1B88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AE87C8-A2F3-6801-8135-8E89D951A427}"/>
              </a:ext>
            </a:extLst>
          </p:cNvPr>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361D1DA-8DA2-2299-C5B8-F8718852712F}"/>
              </a:ext>
            </a:extLst>
          </p:cNvPr>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a:extLst>
              <a:ext uri="{FF2B5EF4-FFF2-40B4-BE49-F238E27FC236}">
                <a16:creationId xmlns:a16="http://schemas.microsoft.com/office/drawing/2014/main" id="{FD621C9C-5148-945F-DF82-D4E07E513907}"/>
              </a:ext>
            </a:extLst>
          </p:cNvPr>
          <p:cNvSpPr txBox="1"/>
          <p:nvPr/>
        </p:nvSpPr>
        <p:spPr>
          <a:xfrm>
            <a:off x="1885237" y="610500"/>
            <a:ext cx="6187858" cy="1380281"/>
          </a:xfrm>
          <a:prstGeom prst="rect">
            <a:avLst/>
          </a:prstGeom>
        </p:spPr>
        <p:txBody>
          <a:bodyPr lIns="0" tIns="0" rIns="0" bIns="0" rtlCol="0" anchor="t">
            <a:spAutoFit/>
          </a:bodyPr>
          <a:lstStyle/>
          <a:p>
            <a:pPr algn="ctr">
              <a:lnSpc>
                <a:spcPts val="5389"/>
              </a:lnSpc>
            </a:pPr>
            <a:r>
              <a:rPr lang="en-US" sz="4811">
                <a:solidFill>
                  <a:srgbClr val="000000"/>
                </a:solidFill>
                <a:latin typeface="Lilita One"/>
              </a:rPr>
              <a:t>BIVARIATE </a:t>
            </a:r>
          </a:p>
          <a:p>
            <a:pPr algn="ctr">
              <a:lnSpc>
                <a:spcPts val="5389"/>
              </a:lnSpc>
            </a:pPr>
            <a:r>
              <a:rPr lang="en-US" sz="4811">
                <a:solidFill>
                  <a:srgbClr val="000000"/>
                </a:solidFill>
                <a:latin typeface="Lilita One"/>
              </a:rPr>
              <a:t>ANALYSIS</a:t>
            </a:r>
          </a:p>
        </p:txBody>
      </p:sp>
      <p:sp>
        <p:nvSpPr>
          <p:cNvPr id="6" name="TextBox 6">
            <a:extLst>
              <a:ext uri="{FF2B5EF4-FFF2-40B4-BE49-F238E27FC236}">
                <a16:creationId xmlns:a16="http://schemas.microsoft.com/office/drawing/2014/main" id="{5BFF77B3-5769-12BC-1A77-48D7B422598D}"/>
              </a:ext>
            </a:extLst>
          </p:cNvPr>
          <p:cNvSpPr txBox="1"/>
          <p:nvPr/>
        </p:nvSpPr>
        <p:spPr>
          <a:xfrm>
            <a:off x="9144000" y="1979941"/>
            <a:ext cx="6947892"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AVERAGE SALARY BY JOB TITLE</a:t>
            </a:r>
          </a:p>
        </p:txBody>
      </p:sp>
      <p:pic>
        <p:nvPicPr>
          <p:cNvPr id="8" name="Picture 7">
            <a:extLst>
              <a:ext uri="{FF2B5EF4-FFF2-40B4-BE49-F238E27FC236}">
                <a16:creationId xmlns:a16="http://schemas.microsoft.com/office/drawing/2014/main" id="{BDDA99CB-78CA-3D1C-6788-2FBA8DA67592}"/>
              </a:ext>
            </a:extLst>
          </p:cNvPr>
          <p:cNvPicPr>
            <a:picLocks noChangeAspect="1"/>
          </p:cNvPicPr>
          <p:nvPr/>
        </p:nvPicPr>
        <p:blipFill>
          <a:blip r:embed="rId6"/>
          <a:stretch>
            <a:fillRect/>
          </a:stretch>
        </p:blipFill>
        <p:spPr>
          <a:xfrm>
            <a:off x="8861821" y="2714286"/>
            <a:ext cx="9426179" cy="4410414"/>
          </a:xfrm>
          <a:prstGeom prst="rect">
            <a:avLst/>
          </a:prstGeom>
        </p:spPr>
      </p:pic>
      <p:pic>
        <p:nvPicPr>
          <p:cNvPr id="10" name="Picture 9">
            <a:extLst>
              <a:ext uri="{FF2B5EF4-FFF2-40B4-BE49-F238E27FC236}">
                <a16:creationId xmlns:a16="http://schemas.microsoft.com/office/drawing/2014/main" id="{ED799285-9430-14B4-627F-7586D368763F}"/>
              </a:ext>
            </a:extLst>
          </p:cNvPr>
          <p:cNvPicPr>
            <a:picLocks noChangeAspect="1"/>
          </p:cNvPicPr>
          <p:nvPr/>
        </p:nvPicPr>
        <p:blipFill>
          <a:blip r:embed="rId7"/>
          <a:stretch>
            <a:fillRect/>
          </a:stretch>
        </p:blipFill>
        <p:spPr>
          <a:xfrm>
            <a:off x="0" y="2619629"/>
            <a:ext cx="8915400" cy="5923539"/>
          </a:xfrm>
          <a:prstGeom prst="rect">
            <a:avLst/>
          </a:prstGeom>
        </p:spPr>
      </p:pic>
      <p:sp>
        <p:nvSpPr>
          <p:cNvPr id="11" name="TextBox 6">
            <a:extLst>
              <a:ext uri="{FF2B5EF4-FFF2-40B4-BE49-F238E27FC236}">
                <a16:creationId xmlns:a16="http://schemas.microsoft.com/office/drawing/2014/main" id="{C3B80E5F-4189-D9B2-779E-E8A23476725B}"/>
              </a:ext>
            </a:extLst>
          </p:cNvPr>
          <p:cNvSpPr txBox="1"/>
          <p:nvPr/>
        </p:nvSpPr>
        <p:spPr>
          <a:xfrm>
            <a:off x="814332" y="1979940"/>
            <a:ext cx="6947892"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SALARY BY JOB TITLE</a:t>
            </a:r>
          </a:p>
        </p:txBody>
      </p:sp>
      <p:sp>
        <p:nvSpPr>
          <p:cNvPr id="12" name="TextBox 11">
            <a:extLst>
              <a:ext uri="{FF2B5EF4-FFF2-40B4-BE49-F238E27FC236}">
                <a16:creationId xmlns:a16="http://schemas.microsoft.com/office/drawing/2014/main" id="{D99CAB21-99B0-2382-ACC1-FAD0731DE541}"/>
              </a:ext>
            </a:extLst>
          </p:cNvPr>
          <p:cNvSpPr txBox="1"/>
          <p:nvPr/>
        </p:nvSpPr>
        <p:spPr>
          <a:xfrm>
            <a:off x="8915400" y="7444637"/>
            <a:ext cx="9144000" cy="2215991"/>
          </a:xfrm>
          <a:prstGeom prst="rect">
            <a:avLst/>
          </a:prstGeom>
          <a:noFill/>
        </p:spPr>
        <p:txBody>
          <a:bodyPr wrap="square" rtlCol="0">
            <a:spAutoFit/>
          </a:bodyPr>
          <a:lstStyle/>
          <a:p>
            <a:r>
              <a:rPr lang="en-US" dirty="0"/>
              <a:t>Insights:</a:t>
            </a:r>
          </a:p>
          <a:p>
            <a:endParaRPr lang="en-US" sz="1200" dirty="0"/>
          </a:p>
          <a:p>
            <a:pPr algn="l">
              <a:buFont typeface="Arial" panose="020B0604020202020204" pitchFamily="34" charset="0"/>
              <a:buChar char="•"/>
            </a:pPr>
            <a:r>
              <a:rPr lang="en-US" b="0" i="0" dirty="0">
                <a:effectLst/>
                <a:latin typeface="system-ui"/>
              </a:rPr>
              <a:t> Leadership and specialized roles (Data Science Manager, ML Scientist, Principal Data Scientist, Data Architect) have the highest salaries.</a:t>
            </a:r>
          </a:p>
          <a:p>
            <a:pPr algn="l">
              <a:buFont typeface="Arial" panose="020B0604020202020204" pitchFamily="34" charset="0"/>
              <a:buChar char="•"/>
            </a:pPr>
            <a:r>
              <a:rPr lang="en-US" b="0" i="0" dirty="0">
                <a:effectLst/>
                <a:latin typeface="system-ui"/>
              </a:rPr>
              <a:t> Technical roles (Data Scientist, Data Engineer, ML engineer, Research Scientist) have decent but varied salaries.</a:t>
            </a:r>
          </a:p>
          <a:p>
            <a:pPr algn="l">
              <a:buFont typeface="Arial" panose="020B0604020202020204" pitchFamily="34" charset="0"/>
              <a:buChar char="•"/>
            </a:pPr>
            <a:r>
              <a:rPr lang="en-US" b="0" i="0" dirty="0">
                <a:effectLst/>
                <a:latin typeface="system-ui"/>
              </a:rPr>
              <a:t> Entry-level roles (Data Analyst, Big Data Engineer) earn less but provide a stepping stone into higher-paying jobs.</a:t>
            </a:r>
          </a:p>
        </p:txBody>
      </p:sp>
    </p:spTree>
    <p:extLst>
      <p:ext uri="{BB962C8B-B14F-4D97-AF65-F5344CB8AC3E}">
        <p14:creationId xmlns:p14="http://schemas.microsoft.com/office/powerpoint/2010/main" val="133036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85237" y="610500"/>
            <a:ext cx="6187858" cy="692497"/>
          </a:xfrm>
          <a:prstGeom prst="rect">
            <a:avLst/>
          </a:prstGeom>
        </p:spPr>
        <p:txBody>
          <a:bodyPr lIns="0" tIns="0" rIns="0" bIns="0" rtlCol="0" anchor="t">
            <a:spAutoFit/>
          </a:bodyPr>
          <a:lstStyle/>
          <a:p>
            <a:pPr algn="ctr">
              <a:lnSpc>
                <a:spcPts val="5389"/>
              </a:lnSpc>
            </a:pPr>
            <a:r>
              <a:rPr lang="en-US" sz="4811" dirty="0">
                <a:solidFill>
                  <a:srgbClr val="000000"/>
                </a:solidFill>
                <a:latin typeface="Lilita One"/>
              </a:rPr>
              <a:t>BONUS</a:t>
            </a:r>
          </a:p>
        </p:txBody>
      </p:sp>
      <p:pic>
        <p:nvPicPr>
          <p:cNvPr id="14" name="Picture 13">
            <a:extLst>
              <a:ext uri="{FF2B5EF4-FFF2-40B4-BE49-F238E27FC236}">
                <a16:creationId xmlns:a16="http://schemas.microsoft.com/office/drawing/2014/main" id="{4CE7AFD1-071B-D448-D5B5-3AE2C85EC863}"/>
              </a:ext>
            </a:extLst>
          </p:cNvPr>
          <p:cNvPicPr>
            <a:picLocks noChangeAspect="1"/>
          </p:cNvPicPr>
          <p:nvPr/>
        </p:nvPicPr>
        <p:blipFill>
          <a:blip r:embed="rId6"/>
          <a:stretch>
            <a:fillRect/>
          </a:stretch>
        </p:blipFill>
        <p:spPr>
          <a:xfrm>
            <a:off x="2819400" y="1990781"/>
            <a:ext cx="13085735" cy="85845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00B7-7ADE-ED8B-12FC-78C25A7F14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3BEBFD-2F41-940B-C1EA-67FA148E85A9}"/>
              </a:ext>
            </a:extLst>
          </p:cNvPr>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650D801-26F5-949D-6EDB-A44367290771}"/>
              </a:ext>
            </a:extLst>
          </p:cNvPr>
          <p:cNvSpPr/>
          <p:nvPr/>
        </p:nvSpPr>
        <p:spPr>
          <a:xfrm>
            <a:off x="2321645" y="8382908"/>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a:extLst>
              <a:ext uri="{FF2B5EF4-FFF2-40B4-BE49-F238E27FC236}">
                <a16:creationId xmlns:a16="http://schemas.microsoft.com/office/drawing/2014/main" id="{45391D42-987E-D64C-7BA3-BA9A94679F4D}"/>
              </a:ext>
            </a:extLst>
          </p:cNvPr>
          <p:cNvSpPr txBox="1"/>
          <p:nvPr/>
        </p:nvSpPr>
        <p:spPr>
          <a:xfrm>
            <a:off x="1885237" y="610500"/>
            <a:ext cx="6187858" cy="692497"/>
          </a:xfrm>
          <a:prstGeom prst="rect">
            <a:avLst/>
          </a:prstGeom>
        </p:spPr>
        <p:txBody>
          <a:bodyPr lIns="0" tIns="0" rIns="0" bIns="0" rtlCol="0" anchor="t">
            <a:spAutoFit/>
          </a:bodyPr>
          <a:lstStyle/>
          <a:p>
            <a:pPr algn="ctr">
              <a:lnSpc>
                <a:spcPts val="5389"/>
              </a:lnSpc>
            </a:pPr>
            <a:r>
              <a:rPr lang="en-US" sz="4811" dirty="0">
                <a:solidFill>
                  <a:srgbClr val="000000"/>
                </a:solidFill>
                <a:latin typeface="Lilita One"/>
              </a:rPr>
              <a:t>MODELING</a:t>
            </a:r>
          </a:p>
        </p:txBody>
      </p:sp>
      <p:pic>
        <p:nvPicPr>
          <p:cNvPr id="6" name="Picture 5">
            <a:extLst>
              <a:ext uri="{FF2B5EF4-FFF2-40B4-BE49-F238E27FC236}">
                <a16:creationId xmlns:a16="http://schemas.microsoft.com/office/drawing/2014/main" id="{505BD9FF-3A7D-3307-682C-6E7F7D0FA0C1}"/>
              </a:ext>
            </a:extLst>
          </p:cNvPr>
          <p:cNvPicPr>
            <a:picLocks noChangeAspect="1"/>
          </p:cNvPicPr>
          <p:nvPr/>
        </p:nvPicPr>
        <p:blipFill>
          <a:blip r:embed="rId6"/>
          <a:stretch>
            <a:fillRect/>
          </a:stretch>
        </p:blipFill>
        <p:spPr>
          <a:xfrm>
            <a:off x="3275792" y="2476500"/>
            <a:ext cx="11736416" cy="2838220"/>
          </a:xfrm>
          <a:prstGeom prst="rect">
            <a:avLst/>
          </a:prstGeom>
        </p:spPr>
      </p:pic>
      <p:sp>
        <p:nvSpPr>
          <p:cNvPr id="7" name="TextBox 6">
            <a:extLst>
              <a:ext uri="{FF2B5EF4-FFF2-40B4-BE49-F238E27FC236}">
                <a16:creationId xmlns:a16="http://schemas.microsoft.com/office/drawing/2014/main" id="{FF669A07-BDB3-0C47-BB7D-7A379263E5AB}"/>
              </a:ext>
            </a:extLst>
          </p:cNvPr>
          <p:cNvSpPr txBox="1"/>
          <p:nvPr/>
        </p:nvSpPr>
        <p:spPr>
          <a:xfrm>
            <a:off x="3886200" y="5829300"/>
            <a:ext cx="12877800" cy="1938992"/>
          </a:xfrm>
          <a:prstGeom prst="rect">
            <a:avLst/>
          </a:prstGeom>
          <a:noFill/>
        </p:spPr>
        <p:txBody>
          <a:bodyPr wrap="square" rtlCol="0">
            <a:spAutoFit/>
          </a:bodyPr>
          <a:lstStyle/>
          <a:p>
            <a:pPr algn="l"/>
            <a:r>
              <a:rPr lang="en-US" sz="2000" b="0" i="0" dirty="0">
                <a:effectLst/>
              </a:rPr>
              <a:t>From the results, Ridge Regression performed the best.</a:t>
            </a:r>
          </a:p>
          <a:p>
            <a:pPr algn="l"/>
            <a:endParaRPr lang="en-US" sz="2000" b="0" i="0" dirty="0">
              <a:effectLst/>
            </a:endParaRPr>
          </a:p>
          <a:p>
            <a:pPr algn="l">
              <a:buFont typeface="Arial" panose="020B0604020202020204" pitchFamily="34" charset="0"/>
              <a:buChar char="•"/>
            </a:pPr>
            <a:r>
              <a:rPr lang="en-US" sz="2000" b="0" i="0" dirty="0">
                <a:effectLst/>
              </a:rPr>
              <a:t> Lowest MAE (49.70) → Most accurate predictions on average.</a:t>
            </a:r>
          </a:p>
          <a:p>
            <a:pPr algn="l">
              <a:buFont typeface="Arial" panose="020B0604020202020204" pitchFamily="34" charset="0"/>
              <a:buChar char="•"/>
            </a:pPr>
            <a:r>
              <a:rPr lang="en-US" sz="2000" b="0" i="0" dirty="0">
                <a:effectLst/>
              </a:rPr>
              <a:t> Lowest MSE (4555.71) &amp; RMSE (67.49) → Smaller errors overall.</a:t>
            </a:r>
          </a:p>
          <a:p>
            <a:pPr algn="l">
              <a:buFont typeface="Arial" panose="020B0604020202020204" pitchFamily="34" charset="0"/>
              <a:buChar char="•"/>
            </a:pPr>
            <a:r>
              <a:rPr lang="en-US" sz="2000" b="0" i="0" dirty="0">
                <a:effectLst/>
              </a:rPr>
              <a:t> Highest R² Score (0.5933) → Explains ~59.3% of variance in salary.</a:t>
            </a:r>
          </a:p>
          <a:p>
            <a:endParaRPr lang="en-IN" sz="2000" dirty="0"/>
          </a:p>
        </p:txBody>
      </p:sp>
    </p:spTree>
    <p:extLst>
      <p:ext uri="{BB962C8B-B14F-4D97-AF65-F5344CB8AC3E}">
        <p14:creationId xmlns:p14="http://schemas.microsoft.com/office/powerpoint/2010/main" val="300459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54200" y="8224924"/>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85237" y="620025"/>
            <a:ext cx="7543689" cy="850173"/>
          </a:xfrm>
          <a:prstGeom prst="rect">
            <a:avLst/>
          </a:prstGeom>
        </p:spPr>
        <p:txBody>
          <a:bodyPr lIns="0" tIns="0" rIns="0" bIns="0" rtlCol="0" anchor="t">
            <a:spAutoFit/>
          </a:bodyPr>
          <a:lstStyle/>
          <a:p>
            <a:pPr>
              <a:lnSpc>
                <a:spcPts val="6569"/>
              </a:lnSpc>
            </a:pPr>
            <a:r>
              <a:rPr lang="en-US" sz="5865">
                <a:solidFill>
                  <a:srgbClr val="000000"/>
                </a:solidFill>
                <a:latin typeface="Lilita One"/>
              </a:rPr>
              <a:t>SUMMARY</a:t>
            </a:r>
          </a:p>
        </p:txBody>
      </p:sp>
      <p:sp>
        <p:nvSpPr>
          <p:cNvPr id="5" name="TextBox 5"/>
          <p:cNvSpPr txBox="1"/>
          <p:nvPr/>
        </p:nvSpPr>
        <p:spPr>
          <a:xfrm>
            <a:off x="1371600" y="2373511"/>
            <a:ext cx="13487400" cy="5170646"/>
          </a:xfrm>
          <a:prstGeom prst="rect">
            <a:avLst/>
          </a:prstGeom>
        </p:spPr>
        <p:txBody>
          <a:bodyPr wrap="square" lIns="0" tIns="0" rIns="0" bIns="0" rtlCol="0" anchor="t">
            <a:spAutoFit/>
          </a:bodyPr>
          <a:lstStyle/>
          <a:p>
            <a:r>
              <a:rPr lang="en-US" sz="2400" dirty="0"/>
              <a:t>This analysis provides a clear understanding of salary trends in data science and offers actionable recommendations for professionals at different career stages. By leveraging data-driven insights, individuals can make strategic career moves that maximize their earning potential and job satisfaction.</a:t>
            </a:r>
          </a:p>
          <a:p>
            <a:endParaRPr lang="en-US" sz="2400" dirty="0"/>
          </a:p>
          <a:p>
            <a:r>
              <a:rPr lang="en-US" sz="2400" dirty="0"/>
              <a:t>🚀 </a:t>
            </a:r>
            <a:r>
              <a:rPr lang="en-US" sz="2400" b="1" dirty="0"/>
              <a:t>Key Takeaways:</a:t>
            </a:r>
            <a:endParaRPr lang="en-US" sz="2400" dirty="0"/>
          </a:p>
          <a:p>
            <a:pPr>
              <a:buFont typeface="Arial" panose="020B0604020202020204" pitchFamily="34" charset="0"/>
              <a:buChar char="•"/>
            </a:pPr>
            <a:r>
              <a:rPr lang="en-US" sz="2400" dirty="0"/>
              <a:t> Salary growth is influenced by </a:t>
            </a:r>
            <a:r>
              <a:rPr lang="en-US" sz="2400" b="1" dirty="0"/>
              <a:t>experience, job role, company size, and location</a:t>
            </a:r>
            <a:r>
              <a:rPr lang="en-US" sz="2400" dirty="0"/>
              <a:t>.</a:t>
            </a:r>
          </a:p>
          <a:p>
            <a:pPr>
              <a:buFont typeface="Arial" panose="020B0604020202020204" pitchFamily="34" charset="0"/>
              <a:buChar char="•"/>
            </a:pPr>
            <a:r>
              <a:rPr lang="en-US" sz="2400" b="1" dirty="0"/>
              <a:t> Medium-sized companies offer the best salary growth potential</a:t>
            </a:r>
            <a:r>
              <a:rPr lang="en-US" sz="2400" dirty="0"/>
              <a:t>.</a:t>
            </a:r>
          </a:p>
          <a:p>
            <a:pPr>
              <a:buFont typeface="Arial" panose="020B0604020202020204" pitchFamily="34" charset="0"/>
              <a:buChar char="•"/>
            </a:pPr>
            <a:r>
              <a:rPr lang="en-US" sz="2400" b="1" dirty="0"/>
              <a:t> The US remains the best-paying country</a:t>
            </a:r>
            <a:r>
              <a:rPr lang="en-US" sz="2400" dirty="0"/>
              <a:t>, with Japan and Canada emerging as strong alternatives.</a:t>
            </a:r>
          </a:p>
          <a:p>
            <a:pPr>
              <a:buFont typeface="Arial" panose="020B0604020202020204" pitchFamily="34" charset="0"/>
              <a:buChar char="•"/>
            </a:pPr>
            <a:r>
              <a:rPr lang="en-US" sz="2400" b="1" dirty="0"/>
              <a:t> Full-time roles provide stable salaries, while contracting offers higher but fluctuating pay</a:t>
            </a:r>
            <a:r>
              <a:rPr lang="en-US" sz="2400" dirty="0"/>
              <a:t>.</a:t>
            </a:r>
          </a:p>
          <a:p>
            <a:pPr>
              <a:buFont typeface="Arial" panose="020B0604020202020204" pitchFamily="34" charset="0"/>
              <a:buChar char="•"/>
            </a:pPr>
            <a:r>
              <a:rPr lang="en-US" sz="2400" b="1" dirty="0"/>
              <a:t> For optimal salary growth, professionals should upskill in ML, AI, and cloud computing</a:t>
            </a:r>
            <a:r>
              <a:rPr lang="en-US" sz="2400" dirty="0"/>
              <a:t>.</a:t>
            </a:r>
          </a:p>
          <a:p>
            <a:pPr>
              <a:buFont typeface="Arial" panose="020B0604020202020204" pitchFamily="34" charset="0"/>
              <a:buChar char="•"/>
            </a:pPr>
            <a:endParaRPr lang="en-US" sz="2400" dirty="0"/>
          </a:p>
          <a:p>
            <a:r>
              <a:rPr lang="en-US" sz="2400" dirty="0"/>
              <a:t>This report provides a </a:t>
            </a:r>
            <a:r>
              <a:rPr lang="en-US" sz="2400" b="1" dirty="0"/>
              <a:t>data-backed roadmap</a:t>
            </a:r>
            <a:r>
              <a:rPr lang="en-US" sz="2400" dirty="0"/>
              <a:t> for professionals looking to enhance their careers in data science. By using salary data effectively, candidates can make </a:t>
            </a:r>
            <a:r>
              <a:rPr lang="en-US" sz="2400" b="1" dirty="0"/>
              <a:t>informed career decisions</a:t>
            </a:r>
            <a:r>
              <a:rPr lang="en-US" sz="2400" dirty="0"/>
              <a:t> and </a:t>
            </a:r>
            <a:r>
              <a:rPr lang="en-US" sz="2400" b="1" dirty="0"/>
              <a:t>negotiate better salaries</a:t>
            </a:r>
            <a:r>
              <a:rPr lang="en-US" sz="2400" dirty="0"/>
              <a:t> with confidence.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t="3964" b="3964"/>
          <a:stretch/>
        </p:blipFill>
        <p:spPr>
          <a:xfrm>
            <a:off x="-3733800" y="-188936"/>
            <a:ext cx="18288000" cy="10287000"/>
          </a:xfrm>
          <a:prstGeom prst="rect">
            <a:avLst/>
          </a:prstGeom>
        </p:spPr>
      </p:pic>
      <p:sp>
        <p:nvSpPr>
          <p:cNvPr id="3" name="Freeform 3"/>
          <p:cNvSpPr/>
          <p:nvPr/>
        </p:nvSpPr>
        <p:spPr>
          <a:xfrm>
            <a:off x="8457868" y="-1361359"/>
            <a:ext cx="17363364" cy="12631847"/>
          </a:xfrm>
          <a:custGeom>
            <a:avLst/>
            <a:gdLst/>
            <a:ahLst/>
            <a:cxnLst/>
            <a:rect l="l" t="t" r="r" b="b"/>
            <a:pathLst>
              <a:path w="17363364" h="12631847">
                <a:moveTo>
                  <a:pt x="0" y="0"/>
                </a:moveTo>
                <a:lnTo>
                  <a:pt x="17363364" y="0"/>
                </a:lnTo>
                <a:lnTo>
                  <a:pt x="17363364" y="12631847"/>
                </a:lnTo>
                <a:lnTo>
                  <a:pt x="0" y="12631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144000" y="4191223"/>
            <a:ext cx="8433965" cy="1354066"/>
          </a:xfrm>
          <a:prstGeom prst="rect">
            <a:avLst/>
          </a:prstGeom>
        </p:spPr>
        <p:txBody>
          <a:bodyPr lIns="0" tIns="0" rIns="0" bIns="0" rtlCol="0" anchor="t">
            <a:spAutoFit/>
          </a:bodyPr>
          <a:lstStyle/>
          <a:p>
            <a:pPr algn="r">
              <a:lnSpc>
                <a:spcPts val="10462"/>
              </a:lnSpc>
            </a:pPr>
            <a:r>
              <a:rPr lang="en-US" sz="9341">
                <a:solidFill>
                  <a:srgbClr val="FFFFFF"/>
                </a:solidFill>
                <a:latin typeface="Lilita On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38696" y="-232067"/>
            <a:ext cx="13921241" cy="10211437"/>
            <a:chOff x="0" y="0"/>
            <a:chExt cx="4198620" cy="3079750"/>
          </a:xfrm>
        </p:grpSpPr>
        <p:sp>
          <p:nvSpPr>
            <p:cNvPr id="3" name="Freeform 3"/>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r="-9761"/>
              </a:stretch>
            </a:blipFill>
          </p:spPr>
        </p:sp>
      </p:grpSp>
      <p:sp>
        <p:nvSpPr>
          <p:cNvPr id="4" name="Freeform 4"/>
          <p:cNvSpPr/>
          <p:nvPr/>
        </p:nvSpPr>
        <p:spPr>
          <a:xfrm>
            <a:off x="2058036" y="1906679"/>
            <a:ext cx="4818703" cy="1086618"/>
          </a:xfrm>
          <a:custGeom>
            <a:avLst/>
            <a:gdLst/>
            <a:ahLst/>
            <a:cxnLst/>
            <a:rect l="l" t="t" r="r" b="b"/>
            <a:pathLst>
              <a:path w="4818703" h="1086618">
                <a:moveTo>
                  <a:pt x="0" y="0"/>
                </a:moveTo>
                <a:lnTo>
                  <a:pt x="4818703" y="0"/>
                </a:lnTo>
                <a:lnTo>
                  <a:pt x="4818703" y="1086618"/>
                </a:lnTo>
                <a:lnTo>
                  <a:pt x="0" y="10866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54678" y="7650164"/>
            <a:ext cx="7486147" cy="1403653"/>
          </a:xfrm>
          <a:custGeom>
            <a:avLst/>
            <a:gdLst/>
            <a:ahLst/>
            <a:cxnLst/>
            <a:rect l="l" t="t" r="r" b="b"/>
            <a:pathLst>
              <a:path w="7486147" h="1403653">
                <a:moveTo>
                  <a:pt x="0" y="0"/>
                </a:moveTo>
                <a:lnTo>
                  <a:pt x="7486147" y="0"/>
                </a:lnTo>
                <a:lnTo>
                  <a:pt x="7486147" y="1403653"/>
                </a:lnTo>
                <a:lnTo>
                  <a:pt x="0" y="1403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65660" y="2488088"/>
            <a:ext cx="7025771"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INTRODUCTION</a:t>
            </a:r>
          </a:p>
        </p:txBody>
      </p:sp>
      <p:sp>
        <p:nvSpPr>
          <p:cNvPr id="7" name="TextBox 7"/>
          <p:cNvSpPr txBox="1"/>
          <p:nvPr/>
        </p:nvSpPr>
        <p:spPr>
          <a:xfrm>
            <a:off x="1128455" y="3791245"/>
            <a:ext cx="6677864" cy="3323987"/>
          </a:xfrm>
          <a:prstGeom prst="rect">
            <a:avLst/>
          </a:prstGeom>
        </p:spPr>
        <p:txBody>
          <a:bodyPr lIns="0" tIns="0" rIns="0" bIns="0" rtlCol="0" anchor="t">
            <a:spAutoFit/>
          </a:bodyPr>
          <a:lstStyle/>
          <a:p>
            <a:r>
              <a:rPr lang="en-US" sz="2400" dirty="0"/>
              <a:t>In today's competitive job market, understanding salary trends in data science is crucial for professionals seeking career growth and employers making hiring decisions. </a:t>
            </a:r>
          </a:p>
          <a:p>
            <a:r>
              <a:rPr lang="en-US" sz="2400" dirty="0"/>
              <a:t>This report explores salary distributions, employment types, experience levels, job titles, and key trends affecting data professionals globally. Using statistical modeling and machine learning, we provide insights to help individuals make informed career choices.</a:t>
            </a:r>
          </a:p>
        </p:txBody>
      </p:sp>
      <p:sp>
        <p:nvSpPr>
          <p:cNvPr id="8" name="TextBox 8"/>
          <p:cNvSpPr txBox="1"/>
          <p:nvPr/>
        </p:nvSpPr>
        <p:spPr>
          <a:xfrm>
            <a:off x="1365660" y="8082750"/>
            <a:ext cx="3807865" cy="481256"/>
          </a:xfrm>
          <a:prstGeom prst="rect">
            <a:avLst/>
          </a:prstGeom>
        </p:spPr>
        <p:txBody>
          <a:bodyPr lIns="0" tIns="0" rIns="0" bIns="0" rtlCol="0" anchor="t">
            <a:spAutoFit/>
          </a:bodyPr>
          <a:lstStyle/>
          <a:p>
            <a:pPr>
              <a:lnSpc>
                <a:spcPts val="3919"/>
              </a:lnSpc>
            </a:pPr>
            <a:r>
              <a:rPr lang="en-US" sz="2799">
                <a:solidFill>
                  <a:srgbClr val="FFFFFF"/>
                </a:solidFill>
                <a:latin typeface="Dosis Extra Bold Bold"/>
              </a:rPr>
              <a:t>LETS GET STARTED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73747" y="3150561"/>
            <a:ext cx="11979323" cy="8712235"/>
          </a:xfrm>
          <a:custGeom>
            <a:avLst/>
            <a:gdLst/>
            <a:ahLst/>
            <a:cxnLst/>
            <a:rect l="l" t="t" r="r" b="b"/>
            <a:pathLst>
              <a:path w="11979323" h="8712235">
                <a:moveTo>
                  <a:pt x="0" y="0"/>
                </a:moveTo>
                <a:lnTo>
                  <a:pt x="11979323" y="0"/>
                </a:lnTo>
                <a:lnTo>
                  <a:pt x="11979323" y="8712235"/>
                </a:lnTo>
                <a:lnTo>
                  <a:pt x="0" y="8712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15331" y="1871834"/>
            <a:ext cx="4534304" cy="1022486"/>
          </a:xfrm>
          <a:custGeom>
            <a:avLst/>
            <a:gdLst/>
            <a:ahLst/>
            <a:cxnLst/>
            <a:rect l="l" t="t" r="r" b="b"/>
            <a:pathLst>
              <a:path w="4534304" h="1022486">
                <a:moveTo>
                  <a:pt x="0" y="0"/>
                </a:moveTo>
                <a:lnTo>
                  <a:pt x="4534304" y="0"/>
                </a:lnTo>
                <a:lnTo>
                  <a:pt x="4534304" y="1022486"/>
                </a:lnTo>
                <a:lnTo>
                  <a:pt x="0" y="1022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7652" y="2310463"/>
            <a:ext cx="6551839" cy="1718296"/>
          </a:xfrm>
          <a:prstGeom prst="rect">
            <a:avLst/>
          </a:prstGeom>
        </p:spPr>
        <p:txBody>
          <a:bodyPr lIns="0" tIns="0" rIns="0" bIns="0" rtlCol="0" anchor="t">
            <a:spAutoFit/>
          </a:bodyPr>
          <a:lstStyle/>
          <a:p>
            <a:pPr>
              <a:lnSpc>
                <a:spcPts val="6718"/>
              </a:lnSpc>
            </a:pPr>
            <a:r>
              <a:rPr lang="en-US" sz="5998">
                <a:solidFill>
                  <a:srgbClr val="000000"/>
                </a:solidFill>
                <a:latin typeface="Lilita One"/>
              </a:rPr>
              <a:t>EXPLORATORY DATA ANALYSIS</a:t>
            </a:r>
          </a:p>
        </p:txBody>
      </p:sp>
      <p:sp>
        <p:nvSpPr>
          <p:cNvPr id="5" name="Freeform 5"/>
          <p:cNvSpPr/>
          <p:nvPr/>
        </p:nvSpPr>
        <p:spPr>
          <a:xfrm>
            <a:off x="7644117" y="2819976"/>
            <a:ext cx="595880" cy="661170"/>
          </a:xfrm>
          <a:custGeom>
            <a:avLst/>
            <a:gdLst/>
            <a:ahLst/>
            <a:cxnLst/>
            <a:rect l="l" t="t" r="r" b="b"/>
            <a:pathLst>
              <a:path w="595880" h="661170">
                <a:moveTo>
                  <a:pt x="0" y="0"/>
                </a:moveTo>
                <a:lnTo>
                  <a:pt x="595880" y="0"/>
                </a:lnTo>
                <a:lnTo>
                  <a:pt x="595880" y="661170"/>
                </a:lnTo>
                <a:lnTo>
                  <a:pt x="0" y="661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613985" y="2059206"/>
            <a:ext cx="7234233" cy="5747927"/>
          </a:xfrm>
          <a:custGeom>
            <a:avLst/>
            <a:gdLst/>
            <a:ahLst/>
            <a:cxnLst/>
            <a:rect l="l" t="t" r="r" b="b"/>
            <a:pathLst>
              <a:path w="7234233" h="5747927">
                <a:moveTo>
                  <a:pt x="0" y="0"/>
                </a:moveTo>
                <a:lnTo>
                  <a:pt x="7234233" y="0"/>
                </a:lnTo>
                <a:lnTo>
                  <a:pt x="7234233" y="5747927"/>
                </a:lnTo>
                <a:lnTo>
                  <a:pt x="0" y="5747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947652" y="4511670"/>
            <a:ext cx="7326095" cy="2588337"/>
          </a:xfrm>
          <a:prstGeom prst="rect">
            <a:avLst/>
          </a:prstGeom>
        </p:spPr>
        <p:txBody>
          <a:bodyPr lIns="0" tIns="0" rIns="0" bIns="0" rtlCol="0" anchor="t">
            <a:spAutoFit/>
          </a:bodyPr>
          <a:lstStyle/>
          <a:p>
            <a:pPr>
              <a:lnSpc>
                <a:spcPts val="3360"/>
              </a:lnSpc>
            </a:pPr>
            <a:r>
              <a:rPr lang="en-US" sz="2400" dirty="0">
                <a:solidFill>
                  <a:srgbClr val="000000"/>
                </a:solidFill>
              </a:rPr>
              <a:t>Through Exploratory Data Analysis (EDA), we've examined the structure of our data, identified key variables, outliers, and tested assumptions. </a:t>
            </a:r>
          </a:p>
          <a:p>
            <a:pPr>
              <a:lnSpc>
                <a:spcPts val="3360"/>
              </a:lnSpc>
            </a:pPr>
            <a:r>
              <a:rPr lang="en-US" sz="2400" dirty="0">
                <a:solidFill>
                  <a:srgbClr val="000000"/>
                </a:solidFill>
              </a:rPr>
              <a:t>This has provided critical insights, guiding our choice of models for further analysis and ensuring our data is ready for more detailed investigation and reliable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8413" y="840620"/>
            <a:ext cx="4166405" cy="939524"/>
          </a:xfrm>
          <a:custGeom>
            <a:avLst/>
            <a:gdLst/>
            <a:ahLst/>
            <a:cxnLst/>
            <a:rect l="l" t="t" r="r" b="b"/>
            <a:pathLst>
              <a:path w="4166405" h="939524">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430635" y="3297980"/>
            <a:ext cx="7883415" cy="6265339"/>
          </a:xfrm>
          <a:custGeom>
            <a:avLst/>
            <a:gdLst/>
            <a:ahLst/>
            <a:cxnLst/>
            <a:rect l="l" t="t" r="r" b="b"/>
            <a:pathLst>
              <a:path w="7883415" h="6265339">
                <a:moveTo>
                  <a:pt x="0" y="0"/>
                </a:moveTo>
                <a:lnTo>
                  <a:pt x="7883414" y="0"/>
                </a:lnTo>
                <a:lnTo>
                  <a:pt x="7883414" y="6265339"/>
                </a:lnTo>
                <a:lnTo>
                  <a:pt x="0" y="6265339"/>
                </a:lnTo>
                <a:lnTo>
                  <a:pt x="0" y="0"/>
                </a:lnTo>
                <a:close/>
              </a:path>
            </a:pathLst>
          </a:custGeom>
          <a:blipFill>
            <a:blip r:embed="rId6"/>
            <a:stretch>
              <a:fillRect/>
            </a:stretch>
          </a:blipFill>
        </p:spPr>
      </p:sp>
      <p:sp>
        <p:nvSpPr>
          <p:cNvPr id="5" name="TextBox 5"/>
          <p:cNvSpPr txBox="1"/>
          <p:nvPr/>
        </p:nvSpPr>
        <p:spPr>
          <a:xfrm>
            <a:off x="821613" y="1066800"/>
            <a:ext cx="7714294" cy="1718296"/>
          </a:xfrm>
          <a:prstGeom prst="rect">
            <a:avLst/>
          </a:prstGeom>
        </p:spPr>
        <p:txBody>
          <a:bodyPr lIns="0" tIns="0" rIns="0" bIns="0" rtlCol="0" anchor="t">
            <a:spAutoFit/>
          </a:bodyPr>
          <a:lstStyle/>
          <a:p>
            <a:pPr algn="ctr">
              <a:lnSpc>
                <a:spcPts val="6718"/>
              </a:lnSpc>
            </a:pPr>
            <a:r>
              <a:rPr lang="en-US" sz="5998">
                <a:solidFill>
                  <a:srgbClr val="000000"/>
                </a:solidFill>
                <a:latin typeface="Lilita One"/>
              </a:rPr>
              <a:t>DATASET 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330458" y="3867185"/>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031082" y="1714500"/>
            <a:ext cx="7637267" cy="5802746"/>
          </a:xfrm>
          <a:custGeom>
            <a:avLst/>
            <a:gdLst/>
            <a:ahLst/>
            <a:cxnLst/>
            <a:rect l="l" t="t" r="r" b="b"/>
            <a:pathLst>
              <a:path w="8421843" h="6635392">
                <a:moveTo>
                  <a:pt x="0" y="0"/>
                </a:moveTo>
                <a:lnTo>
                  <a:pt x="8421844" y="0"/>
                </a:lnTo>
                <a:lnTo>
                  <a:pt x="8421844" y="6635392"/>
                </a:lnTo>
                <a:lnTo>
                  <a:pt x="0" y="6635392"/>
                </a:lnTo>
                <a:lnTo>
                  <a:pt x="0" y="0"/>
                </a:lnTo>
                <a:close/>
              </a:path>
            </a:pathLst>
          </a:custGeom>
          <a:blipFill>
            <a:blip r:embed="rId6"/>
            <a:stretch>
              <a:fillRect/>
            </a:stretch>
          </a:blipFill>
        </p:spPr>
      </p:sp>
      <p:sp>
        <p:nvSpPr>
          <p:cNvPr id="5" name="TextBox 5"/>
          <p:cNvSpPr txBox="1"/>
          <p:nvPr/>
        </p:nvSpPr>
        <p:spPr>
          <a:xfrm rot="-5400000">
            <a:off x="-2309800" y="4048184"/>
            <a:ext cx="7102713" cy="1579051"/>
          </a:xfrm>
          <a:prstGeom prst="rect">
            <a:avLst/>
          </a:prstGeom>
        </p:spPr>
        <p:txBody>
          <a:bodyPr lIns="0" tIns="0" rIns="0" bIns="0" rtlCol="0" anchor="t">
            <a:spAutoFit/>
          </a:bodyPr>
          <a:lstStyle/>
          <a:p>
            <a:pPr algn="ctr">
              <a:lnSpc>
                <a:spcPts val="6185"/>
              </a:lnSpc>
            </a:pPr>
            <a:r>
              <a:rPr lang="en-US" sz="5523">
                <a:solidFill>
                  <a:srgbClr val="000000"/>
                </a:solidFill>
                <a:latin typeface="Lilita One"/>
              </a:rPr>
              <a:t>UNIVARIATE ANALYSIS</a:t>
            </a:r>
          </a:p>
        </p:txBody>
      </p:sp>
      <p:sp>
        <p:nvSpPr>
          <p:cNvPr id="7" name="TextBox 7"/>
          <p:cNvSpPr txBox="1"/>
          <p:nvPr/>
        </p:nvSpPr>
        <p:spPr>
          <a:xfrm>
            <a:off x="2413465" y="962025"/>
            <a:ext cx="6297780" cy="513941"/>
          </a:xfrm>
          <a:prstGeom prst="rect">
            <a:avLst/>
          </a:prstGeom>
        </p:spPr>
        <p:txBody>
          <a:bodyPr lIns="0" tIns="0" rIns="0" bIns="0" rtlCol="0" anchor="t">
            <a:spAutoFit/>
          </a:bodyPr>
          <a:lstStyle/>
          <a:p>
            <a:pPr>
              <a:lnSpc>
                <a:spcPts val="4133"/>
              </a:lnSpc>
            </a:pPr>
            <a:r>
              <a:rPr lang="en-US" sz="2952" dirty="0">
                <a:solidFill>
                  <a:srgbClr val="D4A276"/>
                </a:solidFill>
                <a:latin typeface="Lilita One Bold"/>
              </a:rPr>
              <a:t>SALARY IN USD</a:t>
            </a:r>
          </a:p>
        </p:txBody>
      </p:sp>
      <p:sp>
        <p:nvSpPr>
          <p:cNvPr id="8" name="TextBox 8"/>
          <p:cNvSpPr txBox="1"/>
          <p:nvPr/>
        </p:nvSpPr>
        <p:spPr>
          <a:xfrm>
            <a:off x="11286576" y="985110"/>
            <a:ext cx="5972724"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WORK YEAR DISTRIBUTION </a:t>
            </a:r>
          </a:p>
        </p:txBody>
      </p:sp>
      <p:pic>
        <p:nvPicPr>
          <p:cNvPr id="12" name="Picture 11">
            <a:extLst>
              <a:ext uri="{FF2B5EF4-FFF2-40B4-BE49-F238E27FC236}">
                <a16:creationId xmlns:a16="http://schemas.microsoft.com/office/drawing/2014/main" id="{D8E72C2D-F452-F331-8C76-69E27B4C7589}"/>
              </a:ext>
            </a:extLst>
          </p:cNvPr>
          <p:cNvPicPr>
            <a:picLocks noChangeAspect="1"/>
          </p:cNvPicPr>
          <p:nvPr/>
        </p:nvPicPr>
        <p:blipFill>
          <a:blip r:embed="rId7"/>
          <a:stretch>
            <a:fillRect/>
          </a:stretch>
        </p:blipFill>
        <p:spPr>
          <a:xfrm>
            <a:off x="9668349" y="1871268"/>
            <a:ext cx="8488708" cy="5645978"/>
          </a:xfrm>
          <a:prstGeom prst="rect">
            <a:avLst/>
          </a:prstGeom>
        </p:spPr>
      </p:pic>
      <p:sp>
        <p:nvSpPr>
          <p:cNvPr id="13" name="TextBox 12">
            <a:extLst>
              <a:ext uri="{FF2B5EF4-FFF2-40B4-BE49-F238E27FC236}">
                <a16:creationId xmlns:a16="http://schemas.microsoft.com/office/drawing/2014/main" id="{420B6E85-72AB-6AE1-2A2F-FE02A6550413}"/>
              </a:ext>
            </a:extLst>
          </p:cNvPr>
          <p:cNvSpPr txBox="1"/>
          <p:nvPr/>
        </p:nvSpPr>
        <p:spPr>
          <a:xfrm>
            <a:off x="2012033" y="7749237"/>
            <a:ext cx="7436768" cy="1646605"/>
          </a:xfrm>
          <a:prstGeom prst="rect">
            <a:avLst/>
          </a:prstGeom>
          <a:noFill/>
        </p:spPr>
        <p:txBody>
          <a:bodyPr wrap="square" rtlCol="0">
            <a:spAutoFit/>
          </a:bodyPr>
          <a:lstStyle/>
          <a:p>
            <a:pPr algn="l"/>
            <a:r>
              <a:rPr lang="en-US" b="0" i="0" dirty="0">
                <a:effectLst/>
              </a:rPr>
              <a:t>Insights:</a:t>
            </a:r>
          </a:p>
          <a:p>
            <a:pPr algn="l"/>
            <a:endParaRPr lang="en-US" sz="1100" b="0" i="0" dirty="0">
              <a:effectLst/>
            </a:endParaRPr>
          </a:p>
          <a:p>
            <a:pPr algn="l">
              <a:buFont typeface="Arial" panose="020B0604020202020204" pitchFamily="34" charset="0"/>
              <a:buChar char="•"/>
            </a:pPr>
            <a:r>
              <a:rPr lang="en-US" b="0" i="0" dirty="0">
                <a:effectLst/>
              </a:rPr>
              <a:t> The salary distribution for data science professionals is right-skewed, with a majority of professionals earning lower to mid-range salaries.</a:t>
            </a:r>
          </a:p>
          <a:p>
            <a:pPr algn="l">
              <a:buFont typeface="Arial" panose="020B0604020202020204" pitchFamily="34" charset="0"/>
              <a:buChar char="•"/>
            </a:pPr>
            <a:r>
              <a:rPr lang="en-US" b="0" i="0" dirty="0">
                <a:effectLst/>
              </a:rPr>
              <a:t> A noticeable peak in the distribution suggests a concentration of professionals within a specific salary range.</a:t>
            </a:r>
          </a:p>
        </p:txBody>
      </p:sp>
      <p:sp>
        <p:nvSpPr>
          <p:cNvPr id="14" name="TextBox 13">
            <a:extLst>
              <a:ext uri="{FF2B5EF4-FFF2-40B4-BE49-F238E27FC236}">
                <a16:creationId xmlns:a16="http://schemas.microsoft.com/office/drawing/2014/main" id="{3178B5DE-C39A-FB24-B567-E2E19E0CFEE4}"/>
              </a:ext>
            </a:extLst>
          </p:cNvPr>
          <p:cNvSpPr txBox="1"/>
          <p:nvPr/>
        </p:nvSpPr>
        <p:spPr>
          <a:xfrm>
            <a:off x="10554554" y="7749236"/>
            <a:ext cx="7436768" cy="1369606"/>
          </a:xfrm>
          <a:prstGeom prst="rect">
            <a:avLst/>
          </a:prstGeom>
          <a:noFill/>
        </p:spPr>
        <p:txBody>
          <a:bodyPr wrap="square" rtlCol="0">
            <a:spAutoFit/>
          </a:bodyPr>
          <a:lstStyle/>
          <a:p>
            <a:pPr algn="l"/>
            <a:r>
              <a:rPr lang="en-US" b="0" i="0" dirty="0">
                <a:effectLst/>
              </a:rPr>
              <a:t>Insights:</a:t>
            </a:r>
          </a:p>
          <a:p>
            <a:pPr algn="l"/>
            <a:endParaRPr lang="en-US" sz="1100" b="0" i="0" dirty="0">
              <a:effectLst/>
            </a:endParaRPr>
          </a:p>
          <a:p>
            <a:pPr algn="l">
              <a:buFont typeface="Arial" panose="020B0604020202020204" pitchFamily="34" charset="0"/>
              <a:buChar char="•"/>
            </a:pPr>
            <a:r>
              <a:rPr lang="en-US" dirty="0"/>
              <a:t> The number of records grows from 2020 to 2022. This suggests more data is available for recent years, possibly due to an increase in data science jobs or better data collection.</a:t>
            </a:r>
            <a:endParaRPr lang="en-US" b="0" i="0"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98151" y="4287846"/>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148111" y="7173055"/>
            <a:ext cx="4204131" cy="2992226"/>
          </a:xfrm>
          <a:custGeom>
            <a:avLst/>
            <a:gdLst/>
            <a:ahLst/>
            <a:cxnLst/>
            <a:rect l="l" t="t" r="r" b="b"/>
            <a:pathLst>
              <a:path w="4204131" h="2992226">
                <a:moveTo>
                  <a:pt x="0" y="0"/>
                </a:moveTo>
                <a:lnTo>
                  <a:pt x="4204131" y="0"/>
                </a:lnTo>
                <a:lnTo>
                  <a:pt x="4204131" y="2992226"/>
                </a:lnTo>
                <a:lnTo>
                  <a:pt x="0" y="2992226"/>
                </a:lnTo>
                <a:lnTo>
                  <a:pt x="0" y="0"/>
                </a:lnTo>
                <a:close/>
              </a:path>
            </a:pathLst>
          </a:custGeom>
          <a:blipFill>
            <a:blip r:embed="rId6"/>
            <a:stretch>
              <a:fillRect/>
            </a:stretch>
          </a:blipFill>
        </p:spPr>
      </p:sp>
      <p:sp>
        <p:nvSpPr>
          <p:cNvPr id="7" name="TextBox 7"/>
          <p:cNvSpPr txBox="1"/>
          <p:nvPr/>
        </p:nvSpPr>
        <p:spPr>
          <a:xfrm rot="-5400000">
            <a:off x="-2646936" y="4143052"/>
            <a:ext cx="7714294" cy="1718296"/>
          </a:xfrm>
          <a:prstGeom prst="rect">
            <a:avLst/>
          </a:prstGeom>
        </p:spPr>
        <p:txBody>
          <a:bodyPr lIns="0" tIns="0" rIns="0" bIns="0" rtlCol="0" anchor="t">
            <a:spAutoFit/>
          </a:bodyPr>
          <a:lstStyle/>
          <a:p>
            <a:pPr algn="ctr">
              <a:lnSpc>
                <a:spcPts val="6718"/>
              </a:lnSpc>
            </a:pPr>
            <a:r>
              <a:rPr lang="en-US" sz="5998">
                <a:solidFill>
                  <a:srgbClr val="000000"/>
                </a:solidFill>
                <a:latin typeface="Lilita One"/>
              </a:rPr>
              <a:t>UNIVARIATE ANALYSIS</a:t>
            </a:r>
          </a:p>
        </p:txBody>
      </p:sp>
      <p:sp>
        <p:nvSpPr>
          <p:cNvPr id="8" name="TextBox 8"/>
          <p:cNvSpPr txBox="1"/>
          <p:nvPr/>
        </p:nvSpPr>
        <p:spPr>
          <a:xfrm>
            <a:off x="1191161" y="472643"/>
            <a:ext cx="6688255" cy="551197"/>
          </a:xfrm>
          <a:prstGeom prst="rect">
            <a:avLst/>
          </a:prstGeom>
        </p:spPr>
        <p:txBody>
          <a:bodyPr lIns="0" tIns="0" rIns="0" bIns="0" rtlCol="0" anchor="t">
            <a:spAutoFit/>
          </a:bodyPr>
          <a:lstStyle/>
          <a:p>
            <a:pPr>
              <a:lnSpc>
                <a:spcPts val="4389"/>
              </a:lnSpc>
            </a:pPr>
            <a:r>
              <a:rPr lang="en-US" sz="3135">
                <a:solidFill>
                  <a:srgbClr val="D4A276"/>
                </a:solidFill>
                <a:latin typeface="Lilita One Bold"/>
              </a:rPr>
              <a:t>EXPERIENCE LEVEL </a:t>
            </a:r>
          </a:p>
        </p:txBody>
      </p:sp>
      <p:sp>
        <p:nvSpPr>
          <p:cNvPr id="9" name="TextBox 9"/>
          <p:cNvSpPr txBox="1"/>
          <p:nvPr/>
        </p:nvSpPr>
        <p:spPr>
          <a:xfrm>
            <a:off x="10502607" y="472643"/>
            <a:ext cx="6756693" cy="517001"/>
          </a:xfrm>
          <a:prstGeom prst="rect">
            <a:avLst/>
          </a:prstGeom>
        </p:spPr>
        <p:txBody>
          <a:bodyPr lIns="0" tIns="0" rIns="0" bIns="0" rtlCol="0" anchor="t">
            <a:spAutoFit/>
          </a:bodyPr>
          <a:lstStyle/>
          <a:p>
            <a:pPr>
              <a:lnSpc>
                <a:spcPts val="4434"/>
              </a:lnSpc>
            </a:pPr>
            <a:r>
              <a:rPr lang="en-US" sz="3167" dirty="0">
                <a:solidFill>
                  <a:srgbClr val="D4A276"/>
                </a:solidFill>
                <a:latin typeface="Lilita One Bold"/>
              </a:rPr>
              <a:t>EMPLOYMENT TYPE</a:t>
            </a:r>
          </a:p>
        </p:txBody>
      </p:sp>
      <p:pic>
        <p:nvPicPr>
          <p:cNvPr id="11" name="Picture 10">
            <a:extLst>
              <a:ext uri="{FF2B5EF4-FFF2-40B4-BE49-F238E27FC236}">
                <a16:creationId xmlns:a16="http://schemas.microsoft.com/office/drawing/2014/main" id="{8C170B5A-3AFF-FF24-4887-E216D76928C5}"/>
              </a:ext>
            </a:extLst>
          </p:cNvPr>
          <p:cNvPicPr>
            <a:picLocks noChangeAspect="1"/>
          </p:cNvPicPr>
          <p:nvPr/>
        </p:nvPicPr>
        <p:blipFill>
          <a:blip r:embed="rId7"/>
          <a:stretch>
            <a:fillRect/>
          </a:stretch>
        </p:blipFill>
        <p:spPr>
          <a:xfrm>
            <a:off x="2069359" y="1866900"/>
            <a:ext cx="7215702" cy="4696427"/>
          </a:xfrm>
          <a:prstGeom prst="rect">
            <a:avLst/>
          </a:prstGeom>
        </p:spPr>
      </p:pic>
      <p:pic>
        <p:nvPicPr>
          <p:cNvPr id="13" name="Picture 12">
            <a:extLst>
              <a:ext uri="{FF2B5EF4-FFF2-40B4-BE49-F238E27FC236}">
                <a16:creationId xmlns:a16="http://schemas.microsoft.com/office/drawing/2014/main" id="{B5F8D7BE-AB8C-C54A-7C43-0B6B3EEC2E9A}"/>
              </a:ext>
            </a:extLst>
          </p:cNvPr>
          <p:cNvPicPr>
            <a:picLocks noChangeAspect="1"/>
          </p:cNvPicPr>
          <p:nvPr/>
        </p:nvPicPr>
        <p:blipFill>
          <a:blip r:embed="rId8"/>
          <a:stretch>
            <a:fillRect/>
          </a:stretch>
        </p:blipFill>
        <p:spPr>
          <a:xfrm>
            <a:off x="10015126" y="1698933"/>
            <a:ext cx="7244174" cy="48643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368699" y="3848064"/>
            <a:ext cx="4166405" cy="939524"/>
          </a:xfrm>
          <a:custGeom>
            <a:avLst/>
            <a:gdLst/>
            <a:ahLst/>
            <a:cxnLst/>
            <a:rect l="l" t="t" r="r" b="b"/>
            <a:pathLst>
              <a:path w="4166405" h="939524">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rot="-5400000">
            <a:off x="-2467263" y="4284352"/>
            <a:ext cx="7714294" cy="1718296"/>
          </a:xfrm>
          <a:prstGeom prst="rect">
            <a:avLst/>
          </a:prstGeom>
        </p:spPr>
        <p:txBody>
          <a:bodyPr lIns="0" tIns="0" rIns="0" bIns="0" rtlCol="0" anchor="t">
            <a:spAutoFit/>
          </a:bodyPr>
          <a:lstStyle/>
          <a:p>
            <a:pPr algn="ctr">
              <a:lnSpc>
                <a:spcPts val="6718"/>
              </a:lnSpc>
            </a:pPr>
            <a:r>
              <a:rPr lang="en-US" sz="5998">
                <a:solidFill>
                  <a:srgbClr val="000000"/>
                </a:solidFill>
                <a:latin typeface="Lilita One"/>
              </a:rPr>
              <a:t>UNIVARIATE ANALYSIS</a:t>
            </a:r>
          </a:p>
        </p:txBody>
      </p:sp>
      <p:sp>
        <p:nvSpPr>
          <p:cNvPr id="7" name="TextBox 7"/>
          <p:cNvSpPr txBox="1"/>
          <p:nvPr/>
        </p:nvSpPr>
        <p:spPr>
          <a:xfrm>
            <a:off x="1832809" y="962025"/>
            <a:ext cx="7311191" cy="458011"/>
          </a:xfrm>
          <a:prstGeom prst="rect">
            <a:avLst/>
          </a:prstGeom>
        </p:spPr>
        <p:txBody>
          <a:bodyPr lIns="0" tIns="0" rIns="0" bIns="0" rtlCol="0" anchor="t">
            <a:spAutoFit/>
          </a:bodyPr>
          <a:lstStyle/>
          <a:p>
            <a:pPr>
              <a:lnSpc>
                <a:spcPts val="3919"/>
              </a:lnSpc>
            </a:pPr>
            <a:r>
              <a:rPr lang="en-US" sz="2799" dirty="0">
                <a:solidFill>
                  <a:srgbClr val="D4A276"/>
                </a:solidFill>
                <a:latin typeface="Lilita One Bold"/>
              </a:rPr>
              <a:t>TOP 10 JOB TITLES</a:t>
            </a:r>
          </a:p>
        </p:txBody>
      </p:sp>
      <p:pic>
        <p:nvPicPr>
          <p:cNvPr id="10" name="Picture 9">
            <a:extLst>
              <a:ext uri="{FF2B5EF4-FFF2-40B4-BE49-F238E27FC236}">
                <a16:creationId xmlns:a16="http://schemas.microsoft.com/office/drawing/2014/main" id="{A056E658-DC5B-BEA2-A097-3A39F09C0C66}"/>
              </a:ext>
            </a:extLst>
          </p:cNvPr>
          <p:cNvPicPr>
            <a:picLocks noChangeAspect="1"/>
          </p:cNvPicPr>
          <p:nvPr/>
        </p:nvPicPr>
        <p:blipFill>
          <a:blip r:embed="rId6"/>
          <a:stretch>
            <a:fillRect/>
          </a:stretch>
        </p:blipFill>
        <p:spPr>
          <a:xfrm>
            <a:off x="2334313" y="2044780"/>
            <a:ext cx="13619373" cy="61974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84740" y="3962790"/>
            <a:ext cx="4166405" cy="939524"/>
          </a:xfrm>
          <a:custGeom>
            <a:avLst/>
            <a:gdLst/>
            <a:ahLst/>
            <a:cxnLst/>
            <a:rect l="l" t="t" r="r" b="b"/>
            <a:pathLst>
              <a:path w="4166405" h="939524">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09475" y="1647349"/>
            <a:ext cx="7458152" cy="1404000"/>
          </a:xfrm>
          <a:custGeom>
            <a:avLst/>
            <a:gdLst/>
            <a:ahLst/>
            <a:cxnLst/>
            <a:rect l="l" t="t" r="r" b="b"/>
            <a:pathLst>
              <a:path w="7458152" h="7004615">
                <a:moveTo>
                  <a:pt x="0" y="0"/>
                </a:moveTo>
                <a:lnTo>
                  <a:pt x="7458152" y="0"/>
                </a:lnTo>
                <a:lnTo>
                  <a:pt x="7458152" y="7004616"/>
                </a:lnTo>
                <a:lnTo>
                  <a:pt x="0" y="7004616"/>
                </a:lnTo>
                <a:lnTo>
                  <a:pt x="0" y="0"/>
                </a:lnTo>
                <a:close/>
              </a:path>
            </a:pathLst>
          </a:custGeom>
          <a:blipFill>
            <a:blip r:embed="rId6"/>
            <a:stretch>
              <a:fillRect t="5137" b="-392306"/>
            </a:stretch>
          </a:blipFill>
        </p:spPr>
        <p:txBody>
          <a:bodyPr/>
          <a:lstStyle/>
          <a:p>
            <a:endParaRPr lang="en-IN" dirty="0"/>
          </a:p>
        </p:txBody>
      </p:sp>
      <p:sp>
        <p:nvSpPr>
          <p:cNvPr id="6" name="TextBox 6"/>
          <p:cNvSpPr txBox="1"/>
          <p:nvPr/>
        </p:nvSpPr>
        <p:spPr>
          <a:xfrm rot="-5400000">
            <a:off x="-1606820" y="4284352"/>
            <a:ext cx="7714294" cy="1718296"/>
          </a:xfrm>
          <a:prstGeom prst="rect">
            <a:avLst/>
          </a:prstGeom>
        </p:spPr>
        <p:txBody>
          <a:bodyPr lIns="0" tIns="0" rIns="0" bIns="0" rtlCol="0" anchor="t">
            <a:spAutoFit/>
          </a:bodyPr>
          <a:lstStyle/>
          <a:p>
            <a:pPr algn="ctr">
              <a:lnSpc>
                <a:spcPts val="6718"/>
              </a:lnSpc>
            </a:pPr>
            <a:r>
              <a:rPr lang="en-US" sz="5998">
                <a:solidFill>
                  <a:srgbClr val="000000"/>
                </a:solidFill>
                <a:latin typeface="Lilita One"/>
              </a:rPr>
              <a:t>UNIVARIATE ANALYSIS</a:t>
            </a:r>
          </a:p>
        </p:txBody>
      </p:sp>
      <p:sp>
        <p:nvSpPr>
          <p:cNvPr id="7" name="TextBox 7"/>
          <p:cNvSpPr txBox="1"/>
          <p:nvPr/>
        </p:nvSpPr>
        <p:spPr>
          <a:xfrm>
            <a:off x="2082950" y="554955"/>
            <a:ext cx="6092908" cy="489866"/>
          </a:xfrm>
          <a:prstGeom prst="rect">
            <a:avLst/>
          </a:prstGeom>
        </p:spPr>
        <p:txBody>
          <a:bodyPr lIns="0" tIns="0" rIns="0" bIns="0" rtlCol="0" anchor="t">
            <a:spAutoFit/>
          </a:bodyPr>
          <a:lstStyle/>
          <a:p>
            <a:pPr>
              <a:lnSpc>
                <a:spcPts val="3998"/>
              </a:lnSpc>
            </a:pPr>
            <a:r>
              <a:rPr lang="en-US" sz="2856">
                <a:solidFill>
                  <a:srgbClr val="D4A276"/>
                </a:solidFill>
                <a:latin typeface="Lilita One Bold"/>
              </a:rPr>
              <a:t>COMPANY SIZE</a:t>
            </a:r>
          </a:p>
        </p:txBody>
      </p:sp>
      <p:sp>
        <p:nvSpPr>
          <p:cNvPr id="8" name="TextBox 8"/>
          <p:cNvSpPr txBox="1"/>
          <p:nvPr/>
        </p:nvSpPr>
        <p:spPr>
          <a:xfrm>
            <a:off x="10952788" y="537845"/>
            <a:ext cx="6306512" cy="481927"/>
          </a:xfrm>
          <a:prstGeom prst="rect">
            <a:avLst/>
          </a:prstGeom>
        </p:spPr>
        <p:txBody>
          <a:bodyPr lIns="0" tIns="0" rIns="0" bIns="0" rtlCol="0" anchor="t">
            <a:spAutoFit/>
          </a:bodyPr>
          <a:lstStyle/>
          <a:p>
            <a:pPr>
              <a:lnSpc>
                <a:spcPts val="4139"/>
              </a:lnSpc>
            </a:pPr>
            <a:r>
              <a:rPr lang="en-US" sz="2956" dirty="0">
                <a:solidFill>
                  <a:srgbClr val="D4A276"/>
                </a:solidFill>
                <a:latin typeface="Lilita One Bold"/>
              </a:rPr>
              <a:t>LOCATION</a:t>
            </a:r>
          </a:p>
        </p:txBody>
      </p:sp>
      <p:pic>
        <p:nvPicPr>
          <p:cNvPr id="10" name="Picture 9">
            <a:extLst>
              <a:ext uri="{FF2B5EF4-FFF2-40B4-BE49-F238E27FC236}">
                <a16:creationId xmlns:a16="http://schemas.microsoft.com/office/drawing/2014/main" id="{177821BB-954D-B8A3-EB6D-9A72EE8ED8EF}"/>
              </a:ext>
            </a:extLst>
          </p:cNvPr>
          <p:cNvPicPr>
            <a:picLocks noChangeAspect="1"/>
          </p:cNvPicPr>
          <p:nvPr/>
        </p:nvPicPr>
        <p:blipFill>
          <a:blip r:embed="rId7"/>
          <a:stretch>
            <a:fillRect/>
          </a:stretch>
        </p:blipFill>
        <p:spPr>
          <a:xfrm>
            <a:off x="3109475" y="3224753"/>
            <a:ext cx="6635719" cy="4433347"/>
          </a:xfrm>
          <a:prstGeom prst="rect">
            <a:avLst/>
          </a:prstGeom>
        </p:spPr>
      </p:pic>
      <p:pic>
        <p:nvPicPr>
          <p:cNvPr id="12" name="Picture 11">
            <a:extLst>
              <a:ext uri="{FF2B5EF4-FFF2-40B4-BE49-F238E27FC236}">
                <a16:creationId xmlns:a16="http://schemas.microsoft.com/office/drawing/2014/main" id="{25C4497F-5215-7221-B6D6-697AC4EC37F6}"/>
              </a:ext>
            </a:extLst>
          </p:cNvPr>
          <p:cNvPicPr>
            <a:picLocks noChangeAspect="1"/>
          </p:cNvPicPr>
          <p:nvPr/>
        </p:nvPicPr>
        <p:blipFill>
          <a:blip r:embed="rId8"/>
          <a:stretch>
            <a:fillRect/>
          </a:stretch>
        </p:blipFill>
        <p:spPr>
          <a:xfrm>
            <a:off x="10060480" y="1052406"/>
            <a:ext cx="8091127" cy="4346742"/>
          </a:xfrm>
          <a:prstGeom prst="rect">
            <a:avLst/>
          </a:prstGeom>
        </p:spPr>
      </p:pic>
      <p:pic>
        <p:nvPicPr>
          <p:cNvPr id="14" name="Picture 13">
            <a:extLst>
              <a:ext uri="{FF2B5EF4-FFF2-40B4-BE49-F238E27FC236}">
                <a16:creationId xmlns:a16="http://schemas.microsoft.com/office/drawing/2014/main" id="{90479E77-AD6E-28BF-8C3A-6568D03F7B87}"/>
              </a:ext>
            </a:extLst>
          </p:cNvPr>
          <p:cNvPicPr>
            <a:picLocks noChangeAspect="1"/>
          </p:cNvPicPr>
          <p:nvPr/>
        </p:nvPicPr>
        <p:blipFill>
          <a:blip r:embed="rId9"/>
          <a:stretch>
            <a:fillRect/>
          </a:stretch>
        </p:blipFill>
        <p:spPr>
          <a:xfrm>
            <a:off x="9898123" y="5529633"/>
            <a:ext cx="8253484" cy="44333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1645" y="324272"/>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85237" y="610500"/>
            <a:ext cx="6187858" cy="1380281"/>
          </a:xfrm>
          <a:prstGeom prst="rect">
            <a:avLst/>
          </a:prstGeom>
        </p:spPr>
        <p:txBody>
          <a:bodyPr lIns="0" tIns="0" rIns="0" bIns="0" rtlCol="0" anchor="t">
            <a:spAutoFit/>
          </a:bodyPr>
          <a:lstStyle/>
          <a:p>
            <a:pPr algn="ctr">
              <a:lnSpc>
                <a:spcPts val="5389"/>
              </a:lnSpc>
            </a:pPr>
            <a:r>
              <a:rPr lang="en-US" sz="4811">
                <a:solidFill>
                  <a:srgbClr val="000000"/>
                </a:solidFill>
                <a:latin typeface="Lilita One"/>
              </a:rPr>
              <a:t>BIVARIATE </a:t>
            </a:r>
          </a:p>
          <a:p>
            <a:pPr algn="ctr">
              <a:lnSpc>
                <a:spcPts val="5389"/>
              </a:lnSpc>
            </a:pPr>
            <a:r>
              <a:rPr lang="en-US" sz="4811">
                <a:solidFill>
                  <a:srgbClr val="000000"/>
                </a:solidFill>
                <a:latin typeface="Lilita One"/>
              </a:rPr>
              <a:t>ANALYSIS</a:t>
            </a:r>
          </a:p>
        </p:txBody>
      </p:sp>
      <p:sp>
        <p:nvSpPr>
          <p:cNvPr id="7" name="TextBox 7"/>
          <p:cNvSpPr txBox="1"/>
          <p:nvPr/>
        </p:nvSpPr>
        <p:spPr>
          <a:xfrm>
            <a:off x="2631454" y="2169679"/>
            <a:ext cx="4232717"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WORK YEAR ANALYSIS</a:t>
            </a:r>
          </a:p>
        </p:txBody>
      </p:sp>
      <p:pic>
        <p:nvPicPr>
          <p:cNvPr id="10" name="Picture 9">
            <a:extLst>
              <a:ext uri="{FF2B5EF4-FFF2-40B4-BE49-F238E27FC236}">
                <a16:creationId xmlns:a16="http://schemas.microsoft.com/office/drawing/2014/main" id="{BB5EF1F3-F2D4-E167-05F1-50096777FF8E}"/>
              </a:ext>
            </a:extLst>
          </p:cNvPr>
          <p:cNvPicPr>
            <a:picLocks noChangeAspect="1"/>
          </p:cNvPicPr>
          <p:nvPr/>
        </p:nvPicPr>
        <p:blipFill>
          <a:blip r:embed="rId6"/>
          <a:stretch>
            <a:fillRect/>
          </a:stretch>
        </p:blipFill>
        <p:spPr>
          <a:xfrm>
            <a:off x="551464" y="2820382"/>
            <a:ext cx="8392696" cy="5191850"/>
          </a:xfrm>
          <a:prstGeom prst="rect">
            <a:avLst/>
          </a:prstGeom>
        </p:spPr>
      </p:pic>
      <p:sp>
        <p:nvSpPr>
          <p:cNvPr id="11" name="TextBox 10">
            <a:extLst>
              <a:ext uri="{FF2B5EF4-FFF2-40B4-BE49-F238E27FC236}">
                <a16:creationId xmlns:a16="http://schemas.microsoft.com/office/drawing/2014/main" id="{05C999EC-DB3D-24A2-B20F-05C2F819F50F}"/>
              </a:ext>
            </a:extLst>
          </p:cNvPr>
          <p:cNvSpPr txBox="1"/>
          <p:nvPr/>
        </p:nvSpPr>
        <p:spPr>
          <a:xfrm>
            <a:off x="4191000" y="8281203"/>
            <a:ext cx="14378921" cy="1107996"/>
          </a:xfrm>
          <a:prstGeom prst="rect">
            <a:avLst/>
          </a:prstGeom>
          <a:noFill/>
        </p:spPr>
        <p:txBody>
          <a:bodyPr wrap="square" rtlCol="0">
            <a:spAutoFit/>
          </a:bodyPr>
          <a:lstStyle/>
          <a:p>
            <a:r>
              <a:rPr lang="en-US" dirty="0"/>
              <a:t>Insights:</a:t>
            </a:r>
          </a:p>
          <a:p>
            <a:endParaRPr lang="en-US" sz="1200" dirty="0"/>
          </a:p>
          <a:p>
            <a:r>
              <a:rPr lang="en-US" dirty="0"/>
              <a:t>The median salary increases from 2020 to 2022, showing a positive salary trend in the data science field.</a:t>
            </a:r>
          </a:p>
          <a:p>
            <a:r>
              <a:rPr lang="en-US" dirty="0"/>
              <a:t>More high-paying roles are emerging, possibly due to demand for experienced professionals.</a:t>
            </a:r>
            <a:endParaRPr lang="en-IN" dirty="0"/>
          </a:p>
        </p:txBody>
      </p:sp>
      <p:pic>
        <p:nvPicPr>
          <p:cNvPr id="15" name="Picture 14">
            <a:extLst>
              <a:ext uri="{FF2B5EF4-FFF2-40B4-BE49-F238E27FC236}">
                <a16:creationId xmlns:a16="http://schemas.microsoft.com/office/drawing/2014/main" id="{48D1E435-0F06-9D95-B291-91A5E3119632}"/>
              </a:ext>
            </a:extLst>
          </p:cNvPr>
          <p:cNvPicPr>
            <a:picLocks noChangeAspect="1"/>
          </p:cNvPicPr>
          <p:nvPr/>
        </p:nvPicPr>
        <p:blipFill>
          <a:blip r:embed="rId7"/>
          <a:stretch>
            <a:fillRect/>
          </a:stretch>
        </p:blipFill>
        <p:spPr>
          <a:xfrm>
            <a:off x="9144000" y="2820382"/>
            <a:ext cx="8316486" cy="51061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740</Words>
  <Application>Microsoft Office PowerPoint</Application>
  <PresentationFormat>Custom</PresentationFormat>
  <Paragraphs>84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Lilita One</vt:lpstr>
      <vt:lpstr>Dosis Extra Bold Bold</vt:lpstr>
      <vt:lpstr>system-ui</vt:lpstr>
      <vt:lpstr>Lilita One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 Brown Minimalist Pitch Deck Presentation</dc:title>
  <dc:creator>Himanshu Nagapure</dc:creator>
  <cp:lastModifiedBy>Himanshu Nagapure</cp:lastModifiedBy>
  <cp:revision>7</cp:revision>
  <dcterms:created xsi:type="dcterms:W3CDTF">2006-08-16T00:00:00Z</dcterms:created>
  <dcterms:modified xsi:type="dcterms:W3CDTF">2025-02-28T07:15:40Z</dcterms:modified>
  <dc:identifier>DAFgXm78Vd4</dc:identifier>
</cp:coreProperties>
</file>